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21"/>
  </p:notesMasterIdLst>
  <p:handoutMasterIdLst>
    <p:handoutMasterId r:id="rId22"/>
  </p:handoutMasterIdLst>
  <p:sldIdLst>
    <p:sldId id="270" r:id="rId2"/>
    <p:sldId id="275" r:id="rId3"/>
    <p:sldId id="290" r:id="rId4"/>
    <p:sldId id="470" r:id="rId5"/>
    <p:sldId id="471" r:id="rId6"/>
    <p:sldId id="472" r:id="rId7"/>
    <p:sldId id="473" r:id="rId8"/>
    <p:sldId id="474" r:id="rId9"/>
    <p:sldId id="475" r:id="rId10"/>
    <p:sldId id="476" r:id="rId11"/>
    <p:sldId id="477" r:id="rId12"/>
    <p:sldId id="478" r:id="rId13"/>
    <p:sldId id="479" r:id="rId14"/>
    <p:sldId id="480" r:id="rId15"/>
    <p:sldId id="481" r:id="rId16"/>
    <p:sldId id="352" r:id="rId17"/>
    <p:sldId id="469" r:id="rId18"/>
    <p:sldId id="482" r:id="rId19"/>
    <p:sldId id="285" r:id="rId20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68C0"/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2" d="100"/>
          <a:sy n="112" d="100"/>
        </p:scale>
        <p:origin x="4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2020/6/26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2020/6/26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9687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794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3629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3015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1675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6705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2463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92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4148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72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926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034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539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5790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808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2020/6/26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2020/6/26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2020/6/26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24 | </a:t>
            </a:r>
            <a:r>
              <a:rPr lang="zh-CN" altLang="en-US" dirty="0"/>
              <a:t>物理内存管理（下）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会议室管理员如何分配会议室？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在这里，我们首先再次尝试一下 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的 </a:t>
            </a:r>
            <a:r>
              <a:rPr lang="en-US" altLang="zh-CN" dirty="0" err="1"/>
              <a:t>freelist</a:t>
            </a:r>
            <a:r>
              <a:rPr lang="zh-CN" altLang="en-US" dirty="0"/>
              <a:t>。为什么呢？万一当前进程被中断，等回来的时候，别人已经释放了一些缓存，说不定又有空间了呢。如果找到了，就跳到 </a:t>
            </a:r>
            <a:r>
              <a:rPr lang="en-US" altLang="zh-CN" dirty="0" err="1"/>
              <a:t>load_freelist</a:t>
            </a:r>
            <a:r>
              <a:rPr lang="zh-CN" altLang="en-US" dirty="0"/>
              <a:t>，在这里将 </a:t>
            </a:r>
            <a:r>
              <a:rPr lang="en-US" altLang="zh-CN" dirty="0" err="1"/>
              <a:t>freelist</a:t>
            </a:r>
            <a:r>
              <a:rPr lang="en-US" altLang="zh-CN" dirty="0"/>
              <a:t> </a:t>
            </a:r>
            <a:r>
              <a:rPr lang="zh-CN" altLang="en-US" dirty="0"/>
              <a:t>指向下一个空闲项，返回就可以了。如果 </a:t>
            </a:r>
            <a:r>
              <a:rPr lang="en-US" altLang="zh-CN" dirty="0" err="1"/>
              <a:t>freelist</a:t>
            </a:r>
            <a:r>
              <a:rPr lang="en-US" altLang="zh-CN" dirty="0"/>
              <a:t> </a:t>
            </a:r>
            <a:r>
              <a:rPr lang="zh-CN" altLang="en-US" dirty="0"/>
              <a:t>还是没有，则跳到 </a:t>
            </a:r>
            <a:r>
              <a:rPr lang="en-US" altLang="zh-CN" dirty="0" err="1"/>
              <a:t>new_slab</a:t>
            </a:r>
            <a:r>
              <a:rPr lang="en-US" altLang="zh-CN" dirty="0"/>
              <a:t> </a:t>
            </a:r>
            <a:r>
              <a:rPr lang="zh-CN" altLang="en-US" dirty="0"/>
              <a:t>里面去。这里面我们先去 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的 </a:t>
            </a:r>
            <a:r>
              <a:rPr lang="en-US" altLang="zh-CN" dirty="0"/>
              <a:t>partial </a:t>
            </a:r>
            <a:r>
              <a:rPr lang="zh-CN" altLang="en-US" dirty="0"/>
              <a:t>里面看。如果 </a:t>
            </a:r>
            <a:r>
              <a:rPr lang="en-US" altLang="zh-CN" dirty="0"/>
              <a:t>partial </a:t>
            </a:r>
            <a:r>
              <a:rPr lang="zh-CN" altLang="en-US" dirty="0"/>
              <a:t>不是空的，那就将 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的 </a:t>
            </a:r>
            <a:r>
              <a:rPr lang="en-US" altLang="zh-CN" dirty="0"/>
              <a:t>page</a:t>
            </a:r>
            <a:r>
              <a:rPr lang="zh-CN" altLang="en-US" dirty="0"/>
              <a:t>，也就是快速通道的那一大块内存，替换为 </a:t>
            </a:r>
            <a:r>
              <a:rPr lang="en-US" altLang="zh-CN" dirty="0"/>
              <a:t>partial </a:t>
            </a:r>
            <a:r>
              <a:rPr lang="zh-CN" altLang="en-US" dirty="0"/>
              <a:t>里面的大块内存。然后 </a:t>
            </a:r>
            <a:r>
              <a:rPr lang="en-US" altLang="zh-CN" dirty="0"/>
              <a:t>redo</a:t>
            </a:r>
            <a:r>
              <a:rPr lang="zh-CN" altLang="en-US" dirty="0"/>
              <a:t>，重新试下。这次应该就可以成功了。如果真的还不行，那就要到 </a:t>
            </a:r>
            <a:r>
              <a:rPr lang="en-US" altLang="zh-CN" dirty="0" err="1"/>
              <a:t>new_slab_objects</a:t>
            </a:r>
            <a:r>
              <a:rPr lang="en-US" altLang="zh-CN" dirty="0"/>
              <a:t> </a:t>
            </a:r>
            <a:r>
              <a:rPr lang="zh-CN" altLang="en-US" dirty="0"/>
              <a:t>了。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小内存的分配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568035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另一个</a:t>
            </a:r>
            <a:r>
              <a:rPr lang="zh-CN" altLang="en-US" b="1" dirty="0">
                <a:solidFill>
                  <a:srgbClr val="8C68C0"/>
                </a:solidFill>
              </a:rPr>
              <a:t>物理内存管理</a:t>
            </a:r>
            <a:r>
              <a:rPr lang="zh-CN" altLang="en-US" dirty="0"/>
              <a:t>必须要处理的事情就是，</a:t>
            </a:r>
            <a:r>
              <a:rPr lang="zh-CN" altLang="en-US" b="1" dirty="0">
                <a:solidFill>
                  <a:srgbClr val="8C68C0"/>
                </a:solidFill>
              </a:rPr>
              <a:t>页面换出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每个进程都有自己的虚拟地址空间，无论是 </a:t>
            </a:r>
            <a:r>
              <a:rPr lang="en-US" altLang="zh-CN" dirty="0"/>
              <a:t>32 </a:t>
            </a:r>
            <a:r>
              <a:rPr lang="zh-CN" altLang="en-US" dirty="0"/>
              <a:t>位还是 </a:t>
            </a:r>
            <a:r>
              <a:rPr lang="en-US" altLang="zh-CN" dirty="0"/>
              <a:t>64 </a:t>
            </a:r>
            <a:r>
              <a:rPr lang="zh-CN" altLang="en-US" dirty="0"/>
              <a:t>位，虚拟地址空间都非常大，物理内存不可能有这么多的空间放得下。所以，一般情况下，</a:t>
            </a:r>
            <a:r>
              <a:rPr lang="zh-CN" altLang="en-US" b="1" dirty="0">
                <a:solidFill>
                  <a:srgbClr val="8C68C0"/>
                </a:solidFill>
              </a:rPr>
              <a:t>页面只有在被使用的时候，才会放在物理内存中。</a:t>
            </a:r>
            <a:endParaRPr lang="en-US" altLang="zh-CN" b="1" dirty="0">
              <a:solidFill>
                <a:srgbClr val="8C68C0"/>
              </a:solidFill>
            </a:endParaRPr>
          </a:p>
          <a:p>
            <a:r>
              <a:rPr lang="zh-CN" altLang="en-US" dirty="0"/>
              <a:t>如果过了一段时间不被使用，即便用户进程并没有释放它，物理内存管理也有责任做一定的干预。例如，</a:t>
            </a:r>
            <a:r>
              <a:rPr lang="zh-CN" altLang="en-US" b="1" dirty="0">
                <a:solidFill>
                  <a:srgbClr val="8C68C0"/>
                </a:solidFill>
              </a:rPr>
              <a:t>将这些物理内存中的页面换出到硬盘上去；将空出的物理内存，交给活跃的进程去使用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页面换出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74630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什么情况下会触发页面换出呢？</a:t>
            </a:r>
            <a:endParaRPr lang="en-US" altLang="zh-CN" dirty="0"/>
          </a:p>
          <a:p>
            <a:r>
              <a:rPr lang="zh-CN" altLang="en-US" dirty="0"/>
              <a:t>可以想象，最常见的情况就是，分配内存的时候，发现没有地方了，就试图回收一下。</a:t>
            </a:r>
            <a:endParaRPr lang="en-US" altLang="zh-CN" dirty="0"/>
          </a:p>
          <a:p>
            <a:r>
              <a:rPr lang="zh-CN" altLang="en-US" dirty="0"/>
              <a:t>例如，咱们解析申请一个页面的时候，会调用 </a:t>
            </a:r>
            <a:r>
              <a:rPr lang="en-US" altLang="zh-CN" dirty="0" err="1"/>
              <a:t>get_page_from_freelist</a:t>
            </a:r>
            <a:r>
              <a:rPr lang="zh-CN" altLang="en-US" dirty="0"/>
              <a:t>，接下来的调用链为 </a:t>
            </a:r>
            <a:r>
              <a:rPr lang="en-US" altLang="zh-CN" dirty="0" err="1"/>
              <a:t>get_page_from_freelist</a:t>
            </a:r>
            <a:r>
              <a:rPr lang="en-US" altLang="zh-CN" dirty="0"/>
              <a:t>-&gt;</a:t>
            </a:r>
            <a:r>
              <a:rPr lang="en-US" altLang="zh-CN" dirty="0" err="1"/>
              <a:t>node_reclaim</a:t>
            </a:r>
            <a:r>
              <a:rPr lang="en-US" altLang="zh-CN" dirty="0"/>
              <a:t>-&gt;__</a:t>
            </a:r>
            <a:r>
              <a:rPr lang="en-US" altLang="zh-CN" dirty="0" err="1"/>
              <a:t>node_reclaim</a:t>
            </a:r>
            <a:r>
              <a:rPr lang="en-US" altLang="zh-CN" dirty="0"/>
              <a:t>-&gt;</a:t>
            </a:r>
            <a:r>
              <a:rPr lang="en-US" altLang="zh-CN" dirty="0" err="1"/>
              <a:t>shrink_node</a:t>
            </a:r>
            <a:r>
              <a:rPr lang="zh-CN" altLang="en-US" dirty="0"/>
              <a:t>，通过这个</a:t>
            </a:r>
            <a:r>
              <a:rPr lang="zh-CN" altLang="en-US" b="1" dirty="0">
                <a:solidFill>
                  <a:srgbClr val="8C68C0"/>
                </a:solidFill>
              </a:rPr>
              <a:t>调用链可以看出，页面换出也是以内存节点为单位的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页面换出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360592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当然还有一种情况，就是</a:t>
            </a:r>
            <a:r>
              <a:rPr lang="zh-CN" altLang="en-US" b="1" dirty="0">
                <a:solidFill>
                  <a:srgbClr val="8C68C0"/>
                </a:solidFill>
              </a:rPr>
              <a:t>作为内存管理系统应该主动去做</a:t>
            </a:r>
            <a:r>
              <a:rPr lang="zh-CN" altLang="en-US" dirty="0"/>
              <a:t>的，而不能等真的出了事儿再做，这就是</a:t>
            </a:r>
            <a:r>
              <a:rPr lang="zh-CN" altLang="en-US" b="1" dirty="0">
                <a:solidFill>
                  <a:srgbClr val="8C68C0"/>
                </a:solidFill>
              </a:rPr>
              <a:t>内核线程 </a:t>
            </a:r>
            <a:r>
              <a:rPr lang="en-US" altLang="zh-CN" b="1" dirty="0" err="1">
                <a:solidFill>
                  <a:srgbClr val="8C68C0"/>
                </a:solidFill>
              </a:rPr>
              <a:t>kswapd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这个内核线程，在系统初始化的时候就被创建。这样它会进入一个无限循环，直到系统停止。在这个循环中，如果内存使用没有那么紧张，那它就可以放心睡大觉；如果内存紧张了，就需要去检查一下内存，看看是否需要换出一些内存页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页面换出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901344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内存页总共分两类，</a:t>
            </a:r>
            <a:endParaRPr lang="en-US" altLang="zh-CN" dirty="0"/>
          </a:p>
          <a:p>
            <a:r>
              <a:rPr lang="zh-CN" altLang="en-US" dirty="0"/>
              <a:t>一类是</a:t>
            </a:r>
            <a:r>
              <a:rPr lang="zh-CN" altLang="en-US" b="1" dirty="0">
                <a:solidFill>
                  <a:srgbClr val="8C68C0"/>
                </a:solidFill>
              </a:rPr>
              <a:t>匿名页</a:t>
            </a:r>
            <a:r>
              <a:rPr lang="zh-CN" altLang="en-US" dirty="0"/>
              <a:t>，和虚拟地址空间进行关联；</a:t>
            </a:r>
            <a:endParaRPr lang="en-US" altLang="zh-CN" dirty="0"/>
          </a:p>
          <a:p>
            <a:r>
              <a:rPr lang="zh-CN" altLang="en-US" dirty="0"/>
              <a:t>一类是</a:t>
            </a:r>
            <a:r>
              <a:rPr lang="zh-CN" altLang="en-US" b="1" dirty="0">
                <a:solidFill>
                  <a:srgbClr val="8C68C0"/>
                </a:solidFill>
              </a:rPr>
              <a:t>内存映射</a:t>
            </a:r>
            <a:r>
              <a:rPr lang="zh-CN" altLang="en-US" dirty="0"/>
              <a:t>，不但和虚拟地址空间关联，</a:t>
            </a:r>
            <a:r>
              <a:rPr lang="zh-CN" altLang="en-US" b="1" dirty="0">
                <a:solidFill>
                  <a:srgbClr val="8C68C0"/>
                </a:solidFill>
              </a:rPr>
              <a:t>还和文件管理</a:t>
            </a:r>
            <a:r>
              <a:rPr lang="zh-CN" altLang="en-US" dirty="0"/>
              <a:t>关联。</a:t>
            </a:r>
            <a:endParaRPr lang="en-US" altLang="zh-CN" dirty="0"/>
          </a:p>
          <a:p>
            <a:r>
              <a:rPr lang="zh-CN" altLang="en-US" dirty="0"/>
              <a:t>它们每一类都有两个列表，一个是 </a:t>
            </a:r>
            <a:r>
              <a:rPr lang="en-US" altLang="zh-CN" dirty="0"/>
              <a:t>active</a:t>
            </a:r>
            <a:r>
              <a:rPr lang="zh-CN" altLang="en-US" dirty="0"/>
              <a:t>，一个是 </a:t>
            </a:r>
            <a:r>
              <a:rPr lang="en-US" altLang="zh-CN" dirty="0"/>
              <a:t>inactive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顾名思义，</a:t>
            </a:r>
            <a:r>
              <a:rPr lang="en-US" altLang="zh-CN" b="1" dirty="0">
                <a:solidFill>
                  <a:srgbClr val="8C68C0"/>
                </a:solidFill>
              </a:rPr>
              <a:t>active </a:t>
            </a:r>
            <a:r>
              <a:rPr lang="zh-CN" altLang="en-US" b="1" dirty="0">
                <a:solidFill>
                  <a:srgbClr val="8C68C0"/>
                </a:solidFill>
              </a:rPr>
              <a:t>就是比较活跃的，</a:t>
            </a:r>
            <a:r>
              <a:rPr lang="en-US" altLang="zh-CN" b="1" dirty="0">
                <a:solidFill>
                  <a:srgbClr val="8C68C0"/>
                </a:solidFill>
              </a:rPr>
              <a:t>inactive </a:t>
            </a:r>
            <a:r>
              <a:rPr lang="zh-CN" altLang="en-US" b="1" dirty="0">
                <a:solidFill>
                  <a:srgbClr val="8C68C0"/>
                </a:solidFill>
              </a:rPr>
              <a:t>就是不怎么活跃的</a:t>
            </a:r>
            <a:r>
              <a:rPr lang="zh-CN" altLang="en-US" dirty="0"/>
              <a:t>。这两个里面的页会变化，过一段时间，活跃的可能变为不活跃，不活跃的可能变为活跃。如果要</a:t>
            </a:r>
            <a:r>
              <a:rPr lang="zh-CN" altLang="en-US" b="1" dirty="0">
                <a:solidFill>
                  <a:srgbClr val="8C68C0"/>
                </a:solidFill>
              </a:rPr>
              <a:t>换出内存</a:t>
            </a:r>
            <a:r>
              <a:rPr lang="zh-CN" altLang="en-US" dirty="0"/>
              <a:t>，那就是从不活跃的列表中找出最不活跃的，换出到硬盘上。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页面换出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642013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从上面的代码可以看出，</a:t>
            </a:r>
            <a:endParaRPr lang="en-US" altLang="zh-CN" dirty="0"/>
          </a:p>
          <a:p>
            <a:r>
              <a:rPr lang="en-US" altLang="zh-CN" dirty="0" err="1"/>
              <a:t>shrink_list</a:t>
            </a:r>
            <a:r>
              <a:rPr lang="en-US" altLang="zh-CN" dirty="0"/>
              <a:t> </a:t>
            </a:r>
            <a:r>
              <a:rPr lang="zh-CN" altLang="en-US" dirty="0"/>
              <a:t>会先缩减活跃页面列表，再压缩不活跃的页面列表。</a:t>
            </a:r>
            <a:endParaRPr lang="en-US" altLang="zh-CN" dirty="0"/>
          </a:p>
          <a:p>
            <a:r>
              <a:rPr lang="zh-CN" altLang="en-US" dirty="0"/>
              <a:t>对于不活跃列表的缩减，</a:t>
            </a:r>
            <a:r>
              <a:rPr lang="en-US" altLang="zh-CN" dirty="0" err="1"/>
              <a:t>shrink_inactive_list</a:t>
            </a:r>
            <a:r>
              <a:rPr lang="en-US" altLang="zh-CN" dirty="0"/>
              <a:t> </a:t>
            </a:r>
            <a:r>
              <a:rPr lang="zh-CN" altLang="en-US" dirty="0"/>
              <a:t>就需要对页面进行回收；</a:t>
            </a:r>
            <a:endParaRPr lang="en-US" altLang="zh-CN" dirty="0"/>
          </a:p>
          <a:p>
            <a:r>
              <a:rPr lang="zh-CN" altLang="en-US" dirty="0"/>
              <a:t>对于匿名页来讲，需要分配 </a:t>
            </a:r>
            <a:r>
              <a:rPr lang="en-US" altLang="zh-CN" dirty="0"/>
              <a:t>swap</a:t>
            </a:r>
            <a:r>
              <a:rPr lang="zh-CN" altLang="en-US" dirty="0"/>
              <a:t>，将内存页写入文件系统；</a:t>
            </a:r>
            <a:endParaRPr lang="en-US" altLang="zh-CN" dirty="0"/>
          </a:p>
          <a:p>
            <a:r>
              <a:rPr lang="zh-CN" altLang="en-US" dirty="0"/>
              <a:t>对于内存映射关联了文件的，我们需要将在内存中对于文件的修改写回到文件中。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页面换出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068665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好了，对于物理内存的管理就讲到这里了，我们来总结一下。</a:t>
            </a:r>
            <a:endParaRPr lang="en-US" altLang="zh-CN" dirty="0"/>
          </a:p>
          <a:p>
            <a:r>
              <a:rPr lang="zh-CN" altLang="en-US" dirty="0"/>
              <a:t>对于物理内存来讲，从下层到上层的关系及分配模式如下：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2AA38E4-BD9F-404A-AC6E-172AA964C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125" y="1460220"/>
            <a:ext cx="7315834" cy="296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32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9FE88A-F7E0-4E57-9FD0-E37D3FEC2B8A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88" y="1891509"/>
            <a:ext cx="5118100" cy="3659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2967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b="1" dirty="0">
                <a:solidFill>
                  <a:srgbClr val="8C68C0"/>
                </a:solidFill>
              </a:rPr>
              <a:t>内存的换入和换出涉及 </a:t>
            </a:r>
            <a:r>
              <a:rPr lang="en-US" altLang="zh-CN" b="1" dirty="0">
                <a:solidFill>
                  <a:srgbClr val="8C68C0"/>
                </a:solidFill>
              </a:rPr>
              <a:t>swap </a:t>
            </a:r>
            <a:r>
              <a:rPr lang="zh-CN" altLang="en-US" b="1" dirty="0">
                <a:solidFill>
                  <a:srgbClr val="8C68C0"/>
                </a:solidFill>
              </a:rPr>
              <a:t>分区</a:t>
            </a:r>
            <a:r>
              <a:rPr lang="zh-CN" altLang="en-US" dirty="0"/>
              <a:t>，那你知道如何检查当前 </a:t>
            </a:r>
            <a:r>
              <a:rPr lang="en-US" altLang="zh-CN" dirty="0"/>
              <a:t>swap </a:t>
            </a:r>
            <a:r>
              <a:rPr lang="zh-CN" altLang="en-US" dirty="0"/>
              <a:t>分区情况，如何启用和关闭 </a:t>
            </a:r>
            <a:r>
              <a:rPr lang="en-US" altLang="zh-CN" dirty="0"/>
              <a:t>swap </a:t>
            </a:r>
            <a:r>
              <a:rPr lang="zh-CN" altLang="en-US" dirty="0"/>
              <a:t>区域，如何调整 </a:t>
            </a:r>
            <a:r>
              <a:rPr lang="en-US" altLang="zh-CN" dirty="0" err="1"/>
              <a:t>swappiness</a:t>
            </a:r>
            <a:r>
              <a:rPr lang="en-US" altLang="zh-CN" dirty="0"/>
              <a:t> </a:t>
            </a:r>
            <a:r>
              <a:rPr lang="zh-CN" altLang="en-US" dirty="0"/>
              <a:t>吗？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210632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zh-CN" altLang="en-US" dirty="0"/>
              <a:t>前一节，前面我们</a:t>
            </a:r>
            <a:r>
              <a:rPr lang="zh-CN" altLang="en-US" b="1" dirty="0">
                <a:solidFill>
                  <a:srgbClr val="8C68C0"/>
                </a:solidFill>
              </a:rPr>
              <a:t>解析了整页的分配机制</a:t>
            </a:r>
            <a:r>
              <a:rPr lang="zh-CN" altLang="en-US" dirty="0"/>
              <a:t>。如果</a:t>
            </a:r>
            <a:r>
              <a:rPr lang="zh-CN" altLang="en-US" b="1" dirty="0">
                <a:solidFill>
                  <a:srgbClr val="8C68C0"/>
                </a:solidFill>
              </a:rPr>
              <a:t>遇到小的对象，物理内存</a:t>
            </a:r>
            <a:r>
              <a:rPr lang="zh-CN" altLang="en-US" dirty="0"/>
              <a:t>是如何分配的呢？这一节，我们一起来看一看。</a:t>
            </a:r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前面我们讲过，</a:t>
            </a:r>
            <a:r>
              <a:rPr lang="zh-CN" altLang="en-US" b="1" dirty="0">
                <a:solidFill>
                  <a:srgbClr val="8C68C0"/>
                </a:solidFill>
              </a:rPr>
              <a:t>如果遇到小的对象，会使用 </a:t>
            </a:r>
            <a:r>
              <a:rPr lang="en-US" altLang="zh-CN" b="1" dirty="0" err="1">
                <a:solidFill>
                  <a:srgbClr val="8C68C0"/>
                </a:solidFill>
              </a:rPr>
              <a:t>slub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b="1" dirty="0">
                <a:solidFill>
                  <a:srgbClr val="8C68C0"/>
                </a:solidFill>
              </a:rPr>
              <a:t>分配器进行分配</a:t>
            </a:r>
            <a:r>
              <a:rPr lang="zh-CN" altLang="en-US" dirty="0"/>
              <a:t>。那我们就先来解析它的工作原理。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小内存的分配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A4A0EC2-72EB-4A34-814E-5509B231D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798" y="453185"/>
            <a:ext cx="7658764" cy="190516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65E9097-40DF-4BDA-9E96-761ECE818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810642"/>
            <a:ext cx="6498482" cy="320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对于操作系统来讲，要创建和管理的缓存绝对不止 </a:t>
            </a:r>
            <a:r>
              <a:rPr lang="en-US" altLang="zh-CN" dirty="0" err="1"/>
              <a:t>task_struct</a:t>
            </a:r>
            <a:r>
              <a:rPr lang="zh-CN" altLang="en-US" dirty="0"/>
              <a:t>。难道 </a:t>
            </a:r>
            <a:r>
              <a:rPr lang="en-US" altLang="zh-CN" dirty="0" err="1"/>
              <a:t>mm_struct</a:t>
            </a:r>
            <a:r>
              <a:rPr lang="en-US" altLang="zh-CN" dirty="0"/>
              <a:t> </a:t>
            </a:r>
            <a:r>
              <a:rPr lang="zh-CN" altLang="en-US" dirty="0"/>
              <a:t>就不需要吗？</a:t>
            </a:r>
            <a:r>
              <a:rPr lang="en-US" altLang="zh-CN" dirty="0" err="1"/>
              <a:t>fs_struct</a:t>
            </a:r>
            <a:r>
              <a:rPr lang="en-US" altLang="zh-CN" dirty="0"/>
              <a:t> </a:t>
            </a:r>
            <a:r>
              <a:rPr lang="zh-CN" altLang="en-US" dirty="0"/>
              <a:t>就不需要吗？都需要。因此，所有的缓存最后都会放在一个链表里面，也就是 </a:t>
            </a:r>
            <a:r>
              <a:rPr lang="en-US" altLang="zh-CN" dirty="0"/>
              <a:t>LIST_HEAD(</a:t>
            </a:r>
            <a:r>
              <a:rPr lang="en-US" altLang="zh-CN" dirty="0" err="1"/>
              <a:t>slab_caches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对于缓存来讲，其实就是</a:t>
            </a:r>
            <a:r>
              <a:rPr lang="zh-CN" altLang="en-US" b="1" dirty="0">
                <a:solidFill>
                  <a:srgbClr val="8C68C0"/>
                </a:solidFill>
              </a:rPr>
              <a:t>分配了连续几页的大内存块</a:t>
            </a:r>
            <a:r>
              <a:rPr lang="zh-CN" altLang="en-US" dirty="0"/>
              <a:t>，然后</a:t>
            </a:r>
            <a:r>
              <a:rPr lang="zh-CN" altLang="en-US" b="1" dirty="0">
                <a:solidFill>
                  <a:srgbClr val="8C68C0"/>
                </a:solidFill>
              </a:rPr>
              <a:t>根据缓存对象的大小，切成小内存块</a:t>
            </a:r>
            <a:r>
              <a:rPr lang="zh-CN" altLang="en-US" dirty="0"/>
              <a:t>。所以，我们这里有三个 </a:t>
            </a:r>
            <a:r>
              <a:rPr lang="en-US" altLang="zh-CN" dirty="0" err="1"/>
              <a:t>kmem_cache_order_objects</a:t>
            </a:r>
            <a:r>
              <a:rPr lang="en-US" altLang="zh-CN" dirty="0"/>
              <a:t> </a:t>
            </a:r>
            <a:r>
              <a:rPr lang="zh-CN" altLang="en-US" dirty="0"/>
              <a:t>类型的变量。这里面的 </a:t>
            </a:r>
            <a:r>
              <a:rPr lang="en-US" altLang="zh-CN" dirty="0"/>
              <a:t>order</a:t>
            </a:r>
            <a:r>
              <a:rPr lang="zh-CN" altLang="en-US" dirty="0"/>
              <a:t>，</a:t>
            </a:r>
            <a:r>
              <a:rPr lang="zh-CN" altLang="en-US" b="1" dirty="0">
                <a:solidFill>
                  <a:srgbClr val="8C68C0"/>
                </a:solidFill>
              </a:rPr>
              <a:t>就是 </a:t>
            </a:r>
            <a:r>
              <a:rPr lang="en-US" altLang="zh-CN" b="1" dirty="0">
                <a:solidFill>
                  <a:srgbClr val="8C68C0"/>
                </a:solidFill>
              </a:rPr>
              <a:t>2 </a:t>
            </a:r>
            <a:r>
              <a:rPr lang="zh-CN" altLang="en-US" b="1" dirty="0">
                <a:solidFill>
                  <a:srgbClr val="8C68C0"/>
                </a:solidFill>
              </a:rPr>
              <a:t>的 </a:t>
            </a:r>
            <a:r>
              <a:rPr lang="en-US" altLang="zh-CN" b="1" dirty="0">
                <a:solidFill>
                  <a:srgbClr val="8C68C0"/>
                </a:solidFill>
              </a:rPr>
              <a:t>order </a:t>
            </a:r>
            <a:r>
              <a:rPr lang="zh-CN" altLang="en-US" b="1" dirty="0">
                <a:solidFill>
                  <a:srgbClr val="8C68C0"/>
                </a:solidFill>
              </a:rPr>
              <a:t>次方个页面的大内存块</a:t>
            </a:r>
            <a:r>
              <a:rPr lang="zh-CN" altLang="en-US" dirty="0"/>
              <a:t>，</a:t>
            </a:r>
            <a:r>
              <a:rPr lang="en-US" altLang="zh-CN" dirty="0"/>
              <a:t>objects </a:t>
            </a:r>
            <a:r>
              <a:rPr lang="zh-CN" altLang="en-US" dirty="0"/>
              <a:t>就是能够存放的缓存对象的数量。最终，我们将</a:t>
            </a:r>
            <a:r>
              <a:rPr lang="zh-CN" altLang="en-US" b="1" dirty="0">
                <a:solidFill>
                  <a:srgbClr val="8C68C0"/>
                </a:solidFill>
              </a:rPr>
              <a:t>大内存块切分成小内存块</a:t>
            </a:r>
            <a:r>
              <a:rPr lang="zh-CN" altLang="en-US" dirty="0"/>
              <a:t>，样子就像下面这样。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小内存的分配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C1B089-4FDA-48A0-8555-93F9AA597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1524" y="835081"/>
            <a:ext cx="7439549" cy="456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907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每一项的结构都是缓存对象后面跟一个下一个空闲对象的指针，这样非常方便将所有的空闲对象链成一个链。</a:t>
            </a:r>
            <a:endParaRPr lang="en-US" altLang="zh-CN" dirty="0"/>
          </a:p>
          <a:p>
            <a:r>
              <a:rPr lang="zh-CN" altLang="en-US" dirty="0"/>
              <a:t>其实，这就相当于咱们数据结构里面学的，用数组实现一个可随机插入和删除的链表。</a:t>
            </a:r>
            <a:endParaRPr lang="en-US" altLang="zh-CN" dirty="0"/>
          </a:p>
          <a:p>
            <a:r>
              <a:rPr lang="zh-CN" altLang="en-US" dirty="0"/>
              <a:t>所以，这里面就有三个变量：</a:t>
            </a:r>
            <a:r>
              <a:rPr lang="en-US" altLang="zh-CN" dirty="0"/>
              <a:t>size </a:t>
            </a:r>
            <a:r>
              <a:rPr lang="zh-CN" altLang="en-US" dirty="0"/>
              <a:t>是包含这个指针的大小，</a:t>
            </a:r>
            <a:r>
              <a:rPr lang="en-US" altLang="zh-CN" dirty="0" err="1"/>
              <a:t>object_size</a:t>
            </a:r>
            <a:r>
              <a:rPr lang="en-US" altLang="zh-CN" dirty="0"/>
              <a:t> </a:t>
            </a:r>
            <a:r>
              <a:rPr lang="zh-CN" altLang="en-US" dirty="0"/>
              <a:t>是纯对象的大小，</a:t>
            </a:r>
            <a:r>
              <a:rPr lang="en-US" altLang="zh-CN" dirty="0"/>
              <a:t>offset </a:t>
            </a:r>
            <a:r>
              <a:rPr lang="zh-CN" altLang="en-US" dirty="0"/>
              <a:t>就是把下一个空闲对象的指针存放在这一项里的偏移量。那这些缓存对象哪些被分配了、哪些在空着，什么情况下整个大内存块都被分配完了，需要向伙伴系统申请几个页形成新的大内存块？这些信息该由谁来维护呢？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小内存的分配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079378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接下来就是最重要的两个成员变量出场的时候了。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 err="1"/>
              <a:t>kmem_cache_node</a:t>
            </a:r>
            <a:r>
              <a:rPr lang="zh-CN" altLang="en-US" dirty="0"/>
              <a:t>，它们都是每个 </a:t>
            </a:r>
            <a:r>
              <a:rPr lang="en-US" altLang="zh-CN" dirty="0"/>
              <a:t>NUMA </a:t>
            </a:r>
            <a:r>
              <a:rPr lang="zh-CN" altLang="en-US" dirty="0"/>
              <a:t>节点上有一个，我们只需要看一个节点里面的情况。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小内存的分配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2FCB8E0-E6A0-4EA1-ABD8-E129AEE4F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81037"/>
            <a:ext cx="5736060" cy="4480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3195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在分配缓存块的时候，要分两种路径，</a:t>
            </a:r>
            <a:r>
              <a:rPr lang="en-US" altLang="zh-CN" dirty="0"/>
              <a:t>fast path </a:t>
            </a:r>
            <a:r>
              <a:rPr lang="zh-CN" altLang="en-US" dirty="0"/>
              <a:t>和 </a:t>
            </a:r>
            <a:r>
              <a:rPr lang="en-US" altLang="zh-CN" dirty="0"/>
              <a:t>slow path</a:t>
            </a:r>
            <a:r>
              <a:rPr lang="zh-CN" altLang="en-US" dirty="0"/>
              <a:t>，也就是快速通道和普通通道。</a:t>
            </a:r>
            <a:endParaRPr lang="en-US" altLang="zh-CN" dirty="0"/>
          </a:p>
          <a:p>
            <a:r>
              <a:rPr lang="zh-CN" altLang="en-US" dirty="0"/>
              <a:t>其中 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就是快速通道，</a:t>
            </a:r>
            <a:r>
              <a:rPr lang="en-US" altLang="zh-CN" dirty="0" err="1"/>
              <a:t>kmem_cache_node</a:t>
            </a:r>
            <a:r>
              <a:rPr lang="en-US" altLang="zh-CN" dirty="0"/>
              <a:t> </a:t>
            </a:r>
            <a:r>
              <a:rPr lang="zh-CN" altLang="en-US" dirty="0"/>
              <a:t>是普通通道。</a:t>
            </a:r>
            <a:endParaRPr lang="en-US" altLang="zh-CN" dirty="0"/>
          </a:p>
          <a:p>
            <a:r>
              <a:rPr lang="zh-CN" altLang="en-US" dirty="0"/>
              <a:t>每次分配的时候，要先从 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进行分配。如果 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里面没有空闲的块，那就到 </a:t>
            </a:r>
            <a:r>
              <a:rPr lang="en-US" altLang="zh-CN" dirty="0" err="1"/>
              <a:t>kmem_cache_node</a:t>
            </a:r>
            <a:r>
              <a:rPr lang="en-US" altLang="zh-CN" dirty="0"/>
              <a:t> </a:t>
            </a:r>
            <a:r>
              <a:rPr lang="zh-CN" altLang="en-US" dirty="0"/>
              <a:t>中进行分配；</a:t>
            </a:r>
            <a:endParaRPr lang="en-US" altLang="zh-CN" dirty="0"/>
          </a:p>
          <a:p>
            <a:r>
              <a:rPr lang="zh-CN" altLang="en-US" dirty="0"/>
              <a:t>如果还是没有空闲的块，才去伙伴系统分配新的页。我们来看一下，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里面是如何存放缓存块的。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小内存的分配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2FCB8E0-E6A0-4EA1-ABD8-E129AEE4F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81037"/>
            <a:ext cx="5736060" cy="4480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175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在这里，</a:t>
            </a:r>
            <a:r>
              <a:rPr lang="en-US" altLang="zh-CN" dirty="0"/>
              <a:t>page </a:t>
            </a:r>
            <a:r>
              <a:rPr lang="zh-CN" altLang="en-US" dirty="0"/>
              <a:t>指向大内存块的第一个页，缓存块就是从里面分配的。</a:t>
            </a:r>
            <a:r>
              <a:rPr lang="en-US" altLang="zh-CN" dirty="0" err="1"/>
              <a:t>freelist</a:t>
            </a:r>
            <a:r>
              <a:rPr lang="en-US" altLang="zh-CN" dirty="0"/>
              <a:t> </a:t>
            </a:r>
            <a:r>
              <a:rPr lang="zh-CN" altLang="en-US" dirty="0"/>
              <a:t>指向大内存块里面第一个空闲的项。按照上面说的，这一项会有指针指向下一个空闲的项，最终所有空闲的项会形成一个链表。</a:t>
            </a:r>
            <a:endParaRPr lang="en-US" altLang="zh-CN" dirty="0"/>
          </a:p>
          <a:p>
            <a:r>
              <a:rPr lang="en-US" altLang="zh-CN" dirty="0"/>
              <a:t>partial </a:t>
            </a:r>
            <a:r>
              <a:rPr lang="zh-CN" altLang="en-US" dirty="0"/>
              <a:t>指向的也是大内存块的第一个页，之所以名字叫 </a:t>
            </a:r>
            <a:r>
              <a:rPr lang="en-US" altLang="zh-CN" dirty="0"/>
              <a:t>partial</a:t>
            </a:r>
            <a:r>
              <a:rPr lang="zh-CN" altLang="en-US" dirty="0"/>
              <a:t>（部分），就是因为它里面部分被分配出去了，部分是空的。这是一个备用列表，当 </a:t>
            </a:r>
            <a:r>
              <a:rPr lang="en-US" altLang="zh-CN" dirty="0"/>
              <a:t>page </a:t>
            </a:r>
            <a:r>
              <a:rPr lang="zh-CN" altLang="en-US" dirty="0"/>
              <a:t>满了，就会从这里找。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小内存的分配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2FCB8E0-E6A0-4EA1-ABD8-E129AEE4F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972937"/>
            <a:ext cx="5736060" cy="4480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307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这里面也有一个 </a:t>
            </a:r>
            <a:r>
              <a:rPr lang="en-US" altLang="zh-CN" b="1" dirty="0">
                <a:solidFill>
                  <a:srgbClr val="8C68C0"/>
                </a:solidFill>
              </a:rPr>
              <a:t>partial</a:t>
            </a:r>
            <a:r>
              <a:rPr lang="zh-CN" altLang="en-US" b="1" dirty="0">
                <a:solidFill>
                  <a:srgbClr val="8C68C0"/>
                </a:solidFill>
              </a:rPr>
              <a:t>，是一个链表</a:t>
            </a:r>
            <a:r>
              <a:rPr lang="zh-CN" altLang="en-US" dirty="0"/>
              <a:t>。这个链表里存放的是部分空闲的内存块。这是 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里面的 </a:t>
            </a:r>
            <a:r>
              <a:rPr lang="en-US" altLang="zh-CN" dirty="0"/>
              <a:t>partial </a:t>
            </a:r>
            <a:r>
              <a:rPr lang="zh-CN" altLang="en-US" dirty="0"/>
              <a:t>的备用列表，如果那里没有，就到这里来找。</a:t>
            </a:r>
            <a:endParaRPr lang="en-US" altLang="zh-CN" dirty="0"/>
          </a:p>
          <a:p>
            <a:r>
              <a:rPr lang="zh-CN" altLang="en-US" dirty="0"/>
              <a:t>下面我们就来看看这个分配过程。</a:t>
            </a:r>
            <a:r>
              <a:rPr lang="en-US" altLang="zh-CN" dirty="0" err="1"/>
              <a:t>kmem_cache_alloc_node</a:t>
            </a:r>
            <a:r>
              <a:rPr lang="en-US" altLang="zh-CN" dirty="0"/>
              <a:t> </a:t>
            </a:r>
            <a:r>
              <a:rPr lang="zh-CN" altLang="en-US" dirty="0"/>
              <a:t>会调用 </a:t>
            </a:r>
            <a:r>
              <a:rPr lang="en-US" altLang="zh-CN" dirty="0" err="1"/>
              <a:t>slab_alloc_node</a:t>
            </a:r>
            <a:r>
              <a:rPr lang="zh-CN" altLang="en-US" dirty="0"/>
              <a:t>。你还是先重点看这里面的注释，这里面说的就是</a:t>
            </a:r>
            <a:r>
              <a:rPr lang="zh-CN" altLang="en-US" b="1" dirty="0">
                <a:solidFill>
                  <a:srgbClr val="8C68C0"/>
                </a:solidFill>
              </a:rPr>
              <a:t>快速通道和普通通道</a:t>
            </a:r>
            <a:r>
              <a:rPr lang="zh-CN" altLang="en-US" dirty="0"/>
              <a:t>的概念。</a:t>
            </a:r>
            <a:endParaRPr lang="en-US" altLang="zh-CN" dirty="0"/>
          </a:p>
          <a:p>
            <a:r>
              <a:rPr lang="zh-CN" altLang="en-US" dirty="0"/>
              <a:t>快速通道很简单，取出 </a:t>
            </a:r>
            <a:r>
              <a:rPr lang="en-US" altLang="zh-CN" dirty="0" err="1"/>
              <a:t>cpu_slab</a:t>
            </a:r>
            <a:r>
              <a:rPr lang="en-US" altLang="zh-CN" dirty="0"/>
              <a:t> </a:t>
            </a:r>
            <a:r>
              <a:rPr lang="zh-CN" altLang="en-US" dirty="0"/>
              <a:t>也即 </a:t>
            </a:r>
            <a:r>
              <a:rPr lang="en-US" altLang="zh-CN" dirty="0" err="1"/>
              <a:t>kmem_cache_cpu</a:t>
            </a:r>
            <a:r>
              <a:rPr lang="en-US" altLang="zh-CN" dirty="0"/>
              <a:t> </a:t>
            </a:r>
            <a:r>
              <a:rPr lang="zh-CN" altLang="en-US" dirty="0"/>
              <a:t>的 </a:t>
            </a:r>
            <a:r>
              <a:rPr lang="en-US" altLang="zh-CN" dirty="0" err="1"/>
              <a:t>freelist</a:t>
            </a:r>
            <a:r>
              <a:rPr lang="zh-CN" altLang="en-US" dirty="0"/>
              <a:t>，这就是第一个空闲的项，可以直接返回了。如果没有空闲的了，则只好进入普通通道，调用 </a:t>
            </a:r>
            <a:r>
              <a:rPr lang="en-US" altLang="zh-CN" dirty="0"/>
              <a:t>__</a:t>
            </a:r>
            <a:r>
              <a:rPr lang="en-US" altLang="zh-CN" dirty="0" err="1"/>
              <a:t>slab_alloc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小内存的分配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31081779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1686</Words>
  <Application>Microsoft Office PowerPoint</Application>
  <PresentationFormat>宽屏</PresentationFormat>
  <Paragraphs>99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Microsoft YaHei UI</vt:lpstr>
      <vt:lpstr>Arial</vt:lpstr>
      <vt:lpstr>Calibri</vt:lpstr>
      <vt:lpstr>创意性渐变 </vt:lpstr>
      <vt:lpstr>24 | 物理内存管理（下）</vt:lpstr>
      <vt:lpstr>前言</vt:lpstr>
      <vt:lpstr>小内存的分配</vt:lpstr>
      <vt:lpstr>小内存的分配</vt:lpstr>
      <vt:lpstr>小内存的分配</vt:lpstr>
      <vt:lpstr>小内存的分配</vt:lpstr>
      <vt:lpstr>小内存的分配</vt:lpstr>
      <vt:lpstr>小内存的分配</vt:lpstr>
      <vt:lpstr>小内存的分配</vt:lpstr>
      <vt:lpstr>小内存的分配</vt:lpstr>
      <vt:lpstr>页面换出</vt:lpstr>
      <vt:lpstr>页面换出</vt:lpstr>
      <vt:lpstr>页面换出</vt:lpstr>
      <vt:lpstr>页面换出</vt:lpstr>
      <vt:lpstr>页面换出</vt:lpstr>
      <vt:lpstr>总结时刻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2020-06-26T13:17:14Z</dcterms:modified>
</cp:coreProperties>
</file>